
<file path=[Content_Types].xml><?xml version="1.0" encoding="utf-8"?>
<Types xmlns="http://schemas.openxmlformats.org/package/2006/content-types"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72" r:id="rId1"/>
  </p:sldMasterIdLst>
  <p:notesMasterIdLst>
    <p:notesMasterId r:id="rId19"/>
  </p:notesMasterIdLst>
  <p:handoutMasterIdLst>
    <p:handoutMasterId r:id="rId20"/>
  </p:handoutMasterIdLst>
  <p:sldIdLst>
    <p:sldId id="256" r:id="rId2"/>
    <p:sldId id="258" r:id="rId3"/>
    <p:sldId id="308" r:id="rId4"/>
    <p:sldId id="311" r:id="rId5"/>
    <p:sldId id="299" r:id="rId6"/>
    <p:sldId id="277" r:id="rId7"/>
    <p:sldId id="276" r:id="rId8"/>
    <p:sldId id="278" r:id="rId9"/>
    <p:sldId id="289" r:id="rId10"/>
    <p:sldId id="290" r:id="rId11"/>
    <p:sldId id="287" r:id="rId12"/>
    <p:sldId id="307" r:id="rId13"/>
    <p:sldId id="288" r:id="rId14"/>
    <p:sldId id="300" r:id="rId15"/>
    <p:sldId id="309" r:id="rId16"/>
    <p:sldId id="310" r:id="rId17"/>
    <p:sldId id="312" r:id="rId1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>
        <p15:guide id="1" orient="horz" pos="2880" userDrawn="1">
          <p15:clr>
            <a:srgbClr val="A4A3A4"/>
          </p15:clr>
        </p15:guide>
        <p15:guide id="2" pos="2160" userDrawn="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9CAFB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9111"/>
    <p:restoredTop sz="86395"/>
  </p:normalViewPr>
  <p:slideViewPr>
    <p:cSldViewPr snapToGrid="0" snapToObjects="1">
      <p:cViewPr varScale="1">
        <p:scale>
          <a:sx n="110" d="100"/>
          <a:sy n="110" d="100"/>
        </p:scale>
        <p:origin x="664" y="168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notesViewPr>
    <p:cSldViewPr snapToGrid="0" snapToObjects="1" showGuides="1">
      <p:cViewPr varScale="1">
        <p:scale>
          <a:sx n="97" d="100"/>
          <a:sy n="97" d="100"/>
        </p:scale>
        <p:origin x="3120" y="200"/>
      </p:cViewPr>
      <p:guideLst>
        <p:guide orient="horz" pos="2880"/>
        <p:guide pos="216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249ED833-BFCD-B84F-A710-A46D562E1038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214EED9-5354-AA4D-8E74-E76196CCE752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7D1C0F1-483F-1C4D-94FC-0A4C69232CBE}" type="datetimeFigureOut">
              <a:rPr lang="en-US" smtClean="0"/>
              <a:t>5/24/22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F27C02B-B771-8140-901F-B60D37E44784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ECDF74D-4BD1-CA48-ACC8-5E2A26B3E49A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84E6D4C-A871-D14A-85F5-DABAE078789B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687449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C4CB7C0-E9BB-BD47-B390-D41FFA229305}" type="datetimeFigureOut">
              <a:rPr lang="en-US" smtClean="0"/>
              <a:t>5/24/22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43FDBC0-5F0F-A44B-9E39-7EB4E6EA9F6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1921658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43FDBC0-5F0F-A44B-9E39-7EB4E6EA9F68}" type="slidenum">
              <a:rPr lang="en-US" smtClean="0"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8199557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43FDBC0-5F0F-A44B-9E39-7EB4E6EA9F68}" type="slidenum">
              <a:rPr lang="en-US" smtClean="0"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5842058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43FDBC0-5F0F-A44B-9E39-7EB4E6EA9F68}" type="slidenum">
              <a:rPr lang="en-US" smtClean="0"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3531102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43FDBC0-5F0F-A44B-9E39-7EB4E6EA9F68}" type="slidenum">
              <a:rPr lang="en-US" smtClean="0"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8750212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43FDBC0-5F0F-A44B-9E39-7EB4E6EA9F68}" type="slidenum">
              <a:rPr lang="en-US" smtClean="0"/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9501722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43FDBC0-5F0F-A44B-9E39-7EB4E6EA9F68}" type="slidenum">
              <a:rPr lang="en-US" smtClean="0"/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0199634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43FDBC0-5F0F-A44B-9E39-7EB4E6EA9F68}" type="slidenum">
              <a:rPr lang="en-US" smtClean="0"/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2713584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43FDBC0-5F0F-A44B-9E39-7EB4E6EA9F68}" type="slidenum">
              <a:rPr lang="en-US" smtClean="0"/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7773249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43FDBC0-5F0F-A44B-9E39-7EB4E6EA9F68}" type="slidenum">
              <a:rPr lang="en-US" smtClean="0"/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5616020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43FDBC0-5F0F-A44B-9E39-7EB4E6EA9F68}" type="slidenum">
              <a:rPr lang="en-US" smtClean="0"/>
              <a:t>10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9175038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43FDBC0-5F0F-A44B-9E39-7EB4E6EA9F68}" type="slidenum">
              <a:rPr lang="en-US" smtClean="0"/>
              <a:t>11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2926377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43FDBC0-5F0F-A44B-9E39-7EB4E6EA9F68}" type="slidenum">
              <a:rPr lang="en-US" smtClean="0"/>
              <a:t>12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75824708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43FDBC0-5F0F-A44B-9E39-7EB4E6EA9F68}" type="slidenum">
              <a:rPr lang="en-US" smtClean="0"/>
              <a:t>13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04535530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43FDBC0-5F0F-A44B-9E39-7EB4E6EA9F68}" type="slidenum">
              <a:rPr lang="en-US" smtClean="0"/>
              <a:t>14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72428704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43FDBC0-5F0F-A44B-9E39-7EB4E6EA9F68}" type="slidenum">
              <a:rPr lang="en-US" smtClean="0"/>
              <a:t>15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49852465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43FDBC0-5F0F-A44B-9E39-7EB4E6EA9F68}" type="slidenum">
              <a:rPr lang="en-US" smtClean="0"/>
              <a:t>16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56322738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43FDBC0-5F0F-A44B-9E39-7EB4E6EA9F68}" type="slidenum">
              <a:rPr lang="en-US" smtClean="0"/>
              <a:t>17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6637667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 bwMode="blackWhite">
          <a:xfrm>
            <a:off x="1600200" y="2386744"/>
            <a:ext cx="8991600" cy="1645920"/>
          </a:xfrm>
          <a:solidFill>
            <a:srgbClr val="FFFFFF"/>
          </a:solidFill>
          <a:ln w="38100">
            <a:solidFill>
              <a:srgbClr val="404040"/>
            </a:solidFill>
          </a:ln>
        </p:spPr>
        <p:txBody>
          <a:bodyPr lIns="274320" rIns="274320" anchor="ctr" anchorCtr="1">
            <a:normAutofit/>
          </a:bodyPr>
          <a:lstStyle>
            <a:lvl1pPr algn="ctr">
              <a:defRPr sz="3800">
                <a:solidFill>
                  <a:srgbClr val="262626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95194" y="4352544"/>
            <a:ext cx="6801612" cy="1239894"/>
          </a:xfrm>
          <a:noFill/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1E3E23-EAC9-9449-9929-F91CD85D6365}" type="datetimeFigureOut">
              <a:rPr lang="en-US" smtClean="0"/>
              <a:t>5/24/22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864B25-F9BC-B142-A45B-140CAB91C18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39075062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ransition spd="slow">
    <p:cover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1E3E23-EAC9-9449-9929-F91CD85D6365}" type="datetimeFigureOut">
              <a:rPr lang="en-US" smtClean="0"/>
              <a:t>5/24/22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864B25-F9BC-B142-A45B-140CAB91C18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02326605"/>
      </p:ext>
    </p:extLst>
  </p:cSld>
  <p:clrMapOvr>
    <a:masterClrMapping/>
  </p:clrMapOvr>
  <p:transition spd="slow">
    <p:cover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blackWhite">
          <a:xfrm>
            <a:off x="1600200" y="2386744"/>
            <a:ext cx="8991600" cy="1645920"/>
          </a:xfrm>
          <a:solidFill>
            <a:srgbClr val="FFFFFF"/>
          </a:solidFill>
          <a:ln w="38100">
            <a:solidFill>
              <a:srgbClr val="404040"/>
            </a:solidFill>
          </a:ln>
        </p:spPr>
        <p:txBody>
          <a:bodyPr lIns="274320" rIns="274320" anchor="ctr" anchorCtr="1">
            <a:normAutofit/>
          </a:bodyPr>
          <a:lstStyle>
            <a:lvl1pPr>
              <a:defRPr sz="3800">
                <a:solidFill>
                  <a:srgbClr val="262626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695194" y="4352465"/>
            <a:ext cx="6801612" cy="1265082"/>
          </a:xfrm>
        </p:spPr>
        <p:txBody>
          <a:bodyPr anchor="t" anchorCtr="1">
            <a:normAutofit/>
          </a:bodyPr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1E3E23-EAC9-9449-9929-F91CD85D6365}" type="datetimeFigureOut">
              <a:rPr lang="en-US" smtClean="0"/>
              <a:t>5/24/22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864B25-F9BC-B142-A45B-140CAB91C18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09665422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ransition spd="slow">
    <p:cover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581912" y="2638044"/>
            <a:ext cx="4271771" cy="3101982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38315" y="2638044"/>
            <a:ext cx="4270247" cy="3101982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1E3E23-EAC9-9449-9929-F91CD85D6365}" type="datetimeFigureOut">
              <a:rPr lang="en-US" smtClean="0"/>
              <a:t>5/24/22</a:t>
            </a:fld>
            <a:endParaRPr lang="en-US" dirty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864B25-F9BC-B142-A45B-140CAB91C18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01586214"/>
      </p:ext>
    </p:extLst>
  </p:cSld>
  <p:clrMapOvr>
    <a:masterClrMapping/>
  </p:clrMapOvr>
  <p:transition spd="slow">
    <p:cover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83436" y="2313433"/>
            <a:ext cx="4270248" cy="704087"/>
          </a:xfrm>
        </p:spPr>
        <p:txBody>
          <a:bodyPr anchor="b" anchorCtr="1">
            <a:normAutofit/>
          </a:bodyPr>
          <a:lstStyle>
            <a:lvl1pPr marL="0" indent="0" algn="ctr">
              <a:buNone/>
              <a:defRPr sz="1900" b="0" cap="all" spc="100" baseline="0">
                <a:solidFill>
                  <a:schemeClr val="accent2">
                    <a:lumMod val="75000"/>
                  </a:schemeClr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583436" y="3143250"/>
            <a:ext cx="4270248" cy="2596776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338316" y="3143250"/>
            <a:ext cx="4253484" cy="2596776"/>
          </a:xfrm>
        </p:spPr>
        <p:txBody>
          <a:bodyPr/>
          <a:lstStyle>
            <a:lvl5pPr>
              <a:defRPr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6338316" y="2313433"/>
            <a:ext cx="4270248" cy="704087"/>
          </a:xfrm>
        </p:spPr>
        <p:txBody>
          <a:bodyPr anchor="b" anchorCtr="1">
            <a:normAutofit/>
          </a:bodyPr>
          <a:lstStyle>
            <a:lvl1pPr marL="0" indent="0" algn="ctr">
              <a:buNone/>
              <a:defRPr sz="1900" b="0" cap="all" spc="100" baseline="0">
                <a:solidFill>
                  <a:schemeClr val="accent2">
                    <a:lumMod val="75000"/>
                  </a:schemeClr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1E3E23-EAC9-9449-9929-F91CD85D6365}" type="datetimeFigureOut">
              <a:rPr lang="en-US" smtClean="0"/>
              <a:t>5/24/22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864B25-F9BC-B142-A45B-140CAB91C18D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43037772"/>
      </p:ext>
    </p:extLst>
  </p:cSld>
  <p:clrMapOvr>
    <a:masterClrMapping/>
  </p:clrMapOvr>
  <p:transition spd="slow">
    <p:cover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1E3E23-EAC9-9449-9929-F91CD85D6365}" type="datetimeFigureOut">
              <a:rPr lang="en-US" smtClean="0"/>
              <a:t>5/24/22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864B25-F9BC-B142-A45B-140CAB91C18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56264701"/>
      </p:ext>
    </p:extLst>
  </p:cSld>
  <p:clrMapOvr>
    <a:masterClrMapping/>
  </p:clrMapOvr>
  <p:transition spd="slow">
    <p:cover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1E3E23-EAC9-9449-9929-F91CD85D6365}" type="datetimeFigureOut">
              <a:rPr lang="en-US" smtClean="0"/>
              <a:t>5/24/22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864B25-F9BC-B142-A45B-140CAB91C18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65487363"/>
      </p:ext>
    </p:extLst>
  </p:cSld>
  <p:clrMapOvr>
    <a:masterClrMapping/>
  </p:clrMapOvr>
  <p:transition spd="slow">
    <p:cover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 25"/>
          <p:cNvSpPr/>
          <p:nvPr/>
        </p:nvSpPr>
        <p:spPr>
          <a:xfrm>
            <a:off x="0" y="0"/>
            <a:ext cx="6096000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 bwMode="blackWhite">
          <a:xfrm>
            <a:off x="804672" y="2243828"/>
            <a:ext cx="4486656" cy="1141497"/>
          </a:xfrm>
          <a:solidFill>
            <a:srgbClr val="FFFFFF"/>
          </a:solidFill>
          <a:ln>
            <a:solidFill>
              <a:srgbClr val="404040"/>
            </a:solidFill>
          </a:ln>
        </p:spPr>
        <p:txBody>
          <a:bodyPr anchor="ctr" anchorCtr="1">
            <a:normAutofit/>
          </a:bodyPr>
          <a:lstStyle>
            <a:lvl1pPr>
              <a:defRPr sz="2200">
                <a:solidFill>
                  <a:srgbClr val="262626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36080" y="804672"/>
            <a:ext cx="4815840" cy="5248656"/>
          </a:xfrm>
        </p:spPr>
        <p:txBody>
          <a:bodyPr>
            <a:normAutofit/>
          </a:bodyPr>
          <a:lstStyle>
            <a:lvl1pPr>
              <a:defRPr sz="1900">
                <a:solidFill>
                  <a:schemeClr val="tx1"/>
                </a:solidFill>
              </a:defRPr>
            </a:lvl1pPr>
            <a:lvl2pPr>
              <a:defRPr sz="1600">
                <a:solidFill>
                  <a:schemeClr val="tx1"/>
                </a:solidFill>
              </a:defRPr>
            </a:lvl2pPr>
            <a:lvl3pPr>
              <a:defRPr sz="1600">
                <a:solidFill>
                  <a:schemeClr val="tx1"/>
                </a:solidFill>
              </a:defRPr>
            </a:lvl3pPr>
            <a:lvl4pPr>
              <a:defRPr sz="1600">
                <a:solidFill>
                  <a:schemeClr val="tx1"/>
                </a:solidFill>
              </a:defRPr>
            </a:lvl4pPr>
            <a:lvl5pPr>
              <a:defRPr sz="1600">
                <a:solidFill>
                  <a:schemeClr val="tx1"/>
                </a:solidFill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15568" y="3549918"/>
            <a:ext cx="3794760" cy="2194036"/>
          </a:xfrm>
        </p:spPr>
        <p:txBody>
          <a:bodyPr anchor="t" anchorCtr="1">
            <a:normAutofit/>
          </a:bodyPr>
          <a:lstStyle>
            <a:lvl1pPr marL="0" indent="0" algn="ctr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9" name="Date Placeholder 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1E3E23-EAC9-9449-9929-F91CD85D6365}" type="datetimeFigureOut">
              <a:rPr lang="en-US" smtClean="0"/>
              <a:t>5/24/22</a:t>
            </a:fld>
            <a:endParaRPr lang="en-US" dirty="0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1"/>
          </p:nvPr>
        </p:nvSpPr>
        <p:spPr>
          <a:xfrm>
            <a:off x="804672" y="6236208"/>
            <a:ext cx="5124797" cy="320040"/>
          </a:xfrm>
        </p:spPr>
        <p:txBody>
          <a:bodyPr/>
          <a:lstStyle>
            <a:lvl1pPr>
              <a:defRPr>
                <a:solidFill>
                  <a:srgbClr val="FFFFFF">
                    <a:alpha val="70000"/>
                  </a:srgb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864B25-F9BC-B142-A45B-140CAB91C18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05955051"/>
      </p:ext>
    </p:extLst>
  </p:cSld>
  <p:clrMapOvr>
    <a:masterClrMapping/>
  </p:clrMapOvr>
  <p:transition spd="slow">
    <p:cover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/>
          <p:cNvSpPr/>
          <p:nvPr/>
        </p:nvSpPr>
        <p:spPr>
          <a:xfrm>
            <a:off x="0" y="0"/>
            <a:ext cx="6095999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 bwMode="blackWhite">
          <a:xfrm>
            <a:off x="808523" y="2243828"/>
            <a:ext cx="4494998" cy="1134640"/>
          </a:xfrm>
          <a:solidFill>
            <a:srgbClr val="FFFFFF"/>
          </a:solidFill>
          <a:ln>
            <a:solidFill>
              <a:srgbClr val="404040"/>
            </a:solidFill>
          </a:ln>
        </p:spPr>
        <p:txBody>
          <a:bodyPr anchor="ctr" anchorCtr="1">
            <a:noAutofit/>
          </a:bodyPr>
          <a:lstStyle>
            <a:lvl1pPr>
              <a:defRPr sz="2200">
                <a:solidFill>
                  <a:srgbClr val="262626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095999" y="0"/>
            <a:ext cx="6102097" cy="6858000"/>
          </a:xfrm>
          <a:solidFill>
            <a:schemeClr val="bg1">
              <a:lumMod val="75000"/>
            </a:schemeClr>
          </a:solidFill>
        </p:spPr>
        <p:txBody>
          <a:bodyPr anchor="t"/>
          <a:lstStyle>
            <a:lvl1pPr marL="0" indent="0">
              <a:buNone/>
              <a:defRPr sz="3200">
                <a:solidFill>
                  <a:schemeClr val="bg1">
                    <a:lumMod val="85000"/>
                    <a:lumOff val="15000"/>
                  </a:schemeClr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15568" y="3549918"/>
            <a:ext cx="3794760" cy="2194037"/>
          </a:xfrm>
        </p:spPr>
        <p:txBody>
          <a:bodyPr anchor="t" anchorCtr="1">
            <a:normAutofit/>
          </a:bodyPr>
          <a:lstStyle>
            <a:lvl1pPr marL="0" indent="0" algn="ctr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  <a:effectLst>
                  <a:outerShdw blurRad="50800" dist="38100" dir="2700000" algn="tl" rotWithShape="0">
                    <a:prstClr val="black">
                      <a:alpha val="43000"/>
                    </a:prstClr>
                  </a:outerShdw>
                </a:effectLst>
              </a:defRPr>
            </a:lvl1pPr>
          </a:lstStyle>
          <a:p>
            <a:fld id="{B81E3E23-EAC9-9449-9929-F91CD85D6365}" type="datetimeFigureOut">
              <a:rPr lang="en-US" smtClean="0"/>
              <a:t>5/24/22</a:t>
            </a:fld>
            <a:endParaRPr lang="en-US" dirty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>
          <a:xfrm>
            <a:off x="804672" y="6236208"/>
            <a:ext cx="5124797" cy="320040"/>
          </a:xfrm>
        </p:spPr>
        <p:txBody>
          <a:bodyPr/>
          <a:lstStyle>
            <a:lvl1pPr>
              <a:defRPr>
                <a:solidFill>
                  <a:srgbClr val="FFFFFF">
                    <a:alpha val="70000"/>
                  </a:srgb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864B25-F9BC-B142-A45B-140CAB91C18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15646845"/>
      </p:ext>
    </p:extLst>
  </p:cSld>
  <p:clrMapOvr>
    <a:masterClrMapping/>
  </p:clrMapOvr>
  <p:transition spd="slow">
    <p:cover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1E3E23-EAC9-9449-9929-F91CD85D6365}" type="datetimeFigureOut">
              <a:rPr lang="en-US" smtClean="0"/>
              <a:t>5/24/22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864B25-F9BC-B142-A45B-140CAB91C18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46237975"/>
      </p:ext>
    </p:extLst>
  </p:cSld>
  <p:clrMapOvr>
    <a:masterClrMapping/>
  </p:clrMapOvr>
  <p:transition spd="slow">
    <p:cover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53112" y="937260"/>
            <a:ext cx="1298608" cy="498348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31136" y="937260"/>
            <a:ext cx="6198489" cy="4983480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1E3E23-EAC9-9449-9929-F91CD85D6365}" type="datetimeFigureOut">
              <a:rPr lang="en-US" smtClean="0"/>
              <a:t>5/24/22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864B25-F9BC-B142-A45B-140CAB91C18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9440571"/>
      </p:ext>
    </p:extLst>
  </p:cSld>
  <p:clrMapOvr>
    <a:masterClrMapping/>
  </p:clrMapOvr>
  <p:transition spd="slow">
    <p:cover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 bwMode="black">
          <a:xfrm>
            <a:off x="2231136" y="964692"/>
            <a:ext cx="7729728" cy="1188720"/>
          </a:xfrm>
          <a:prstGeom prst="rect">
            <a:avLst/>
          </a:prstGeom>
          <a:solidFill>
            <a:srgbClr val="FFFFFF"/>
          </a:solidFill>
          <a:ln w="31750" cap="sq">
            <a:solidFill>
              <a:srgbClr val="404040"/>
            </a:solidFill>
            <a:miter lim="800000"/>
          </a:ln>
        </p:spPr>
        <p:txBody>
          <a:bodyPr vert="horz" lIns="182880" tIns="182880" rIns="182880" bIns="18288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31136" y="2638044"/>
            <a:ext cx="7729728" cy="310198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821429" y="6238816"/>
            <a:ext cx="2753746" cy="32396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alpha val="70000"/>
                  </a:schemeClr>
                </a:solidFill>
              </a:defRPr>
            </a:lvl1pPr>
          </a:lstStyle>
          <a:p>
            <a:fld id="{B81E3E23-EAC9-9449-9929-F91CD85D6365}" type="datetimeFigureOut">
              <a:rPr lang="en-US" smtClean="0"/>
              <a:t>5/24/22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600200" y="6236208"/>
            <a:ext cx="5901189" cy="3200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1">
                    <a:alpha val="7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758922" y="6217920"/>
            <a:ext cx="365760" cy="365760"/>
          </a:xfrm>
          <a:prstGeom prst="ellipse">
            <a:avLst/>
          </a:prstGeom>
          <a:solidFill>
            <a:srgbClr val="1D1D1D">
              <a:alpha val="70000"/>
            </a:srgbClr>
          </a:solidFill>
        </p:spPr>
        <p:txBody>
          <a:bodyPr vert="horz" lIns="18288" tIns="45720" rIns="18288" bIns="45720" rtlCol="0" anchor="ctr">
            <a:noAutofit/>
          </a:bodyPr>
          <a:lstStyle>
            <a:lvl1pPr algn="ctr">
              <a:defRPr sz="1100" spc="0" baseline="0">
                <a:solidFill>
                  <a:srgbClr val="FFFFFF"/>
                </a:solidFill>
              </a:defRPr>
            </a:lvl1pPr>
          </a:lstStyle>
          <a:p>
            <a:fld id="{AA864B25-F9BC-B142-A45B-140CAB91C18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439541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ransition spd="slow">
    <p:cover/>
  </p:transition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2800" kern="1200" cap="all" spc="200" baseline="0">
          <a:solidFill>
            <a:srgbClr val="262626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1pPr>
      <a:lvl2pPr marL="4572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2pPr>
      <a:lvl3pPr marL="6858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3pPr>
      <a:lvl4pPr marL="9144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4pPr>
      <a:lvl5pPr marL="11430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5pPr>
      <a:lvl6pPr marL="1312863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1484313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165735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1882775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arduino.cc/en/Main/Software" TargetMode="Externa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1.jpg"/><Relationship Id="rId5" Type="http://schemas.openxmlformats.org/officeDocument/2006/relationships/hyperlink" Target="http://agclassroomstore.com/" TargetMode="External"/><Relationship Id="rId4" Type="http://schemas.openxmlformats.org/officeDocument/2006/relationships/hyperlink" Target="https://agclassroomstore.com/arduino-microcontroller/" TargetMode="Externa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hyperlink" Target="http://www.ladyada.net/learn/arduino/" TargetMode="External"/><Relationship Id="rId3" Type="http://schemas.openxmlformats.org/officeDocument/2006/relationships/hyperlink" Target="https://learn.sparkfun.com/tutorials/redboard-hookup-guide?_ga=2.253854920.1963503614.1546674686-1301118510.1532554968" TargetMode="External"/><Relationship Id="rId7" Type="http://schemas.openxmlformats.org/officeDocument/2006/relationships/hyperlink" Target="https://www.instructables.com/class/Arduino-Class/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learn.adafruit.com/category/learn-arduino" TargetMode="External"/><Relationship Id="rId5" Type="http://schemas.openxmlformats.org/officeDocument/2006/relationships/hyperlink" Target="https://www.tinkercad.com/" TargetMode="External"/><Relationship Id="rId4" Type="http://schemas.openxmlformats.org/officeDocument/2006/relationships/hyperlink" Target="https://www.arduino.cc/en/Guide/HomePage" TargetMode="External"/><Relationship Id="rId9" Type="http://schemas.openxmlformats.org/officeDocument/2006/relationships/hyperlink" Target="https://www.youtube.com/" TargetMode="Externa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9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9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9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9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9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9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9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9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9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2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4.jp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5.jp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1152C0-4194-4944-88F8-122DB5C3F2B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32965" y="1680883"/>
            <a:ext cx="9058835" cy="3711388"/>
          </a:xfrm>
        </p:spPr>
        <p:txBody>
          <a:bodyPr>
            <a:normAutofit/>
          </a:bodyPr>
          <a:lstStyle/>
          <a:p>
            <a:r>
              <a:rPr lang="en-US" sz="4800" dirty="0"/>
              <a:t>Arduino Microcontroller</a:t>
            </a:r>
            <a:br>
              <a:rPr lang="en-US" sz="4800" dirty="0"/>
            </a:br>
            <a:r>
              <a:rPr lang="en-US" sz="4800" dirty="0"/>
              <a:t>for a </a:t>
            </a:r>
            <a:r>
              <a:rPr lang="en-US" sz="4800"/>
              <a:t>model Hen-House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46084532"/>
      </p:ext>
    </p:extLst>
  </p:cSld>
  <p:clrMapOvr>
    <a:masterClrMapping/>
  </p:clrMapOvr>
  <p:transition spd="slow">
    <p:cover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191A21B-0A7C-D743-AD2A-30A5B6CBA4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864376" y="307150"/>
            <a:ext cx="3044953" cy="585545"/>
          </a:xfrm>
        </p:spPr>
        <p:txBody>
          <a:bodyPr vert="horz" lIns="182880" tIns="182880" rIns="182880" bIns="182880" rtlCol="0" anchor="ctr">
            <a:normAutofit fontScale="90000"/>
          </a:bodyPr>
          <a:lstStyle/>
          <a:p>
            <a:r>
              <a:rPr lang="en-US" sz="2000" dirty="0"/>
              <a:t>Kit* Materials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1DB3587-4F79-6242-BF89-E3E8C1647AF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7864376" y="980927"/>
            <a:ext cx="3044952" cy="5637230"/>
          </a:xfrm>
          <a:solidFill>
            <a:schemeClr val="bg1"/>
          </a:solidFill>
          <a:ln>
            <a:solidFill>
              <a:schemeClr val="tx1"/>
            </a:solidFill>
          </a:ln>
        </p:spPr>
        <p:txBody>
          <a:bodyPr vert="horz" lIns="91440" tIns="45720" rIns="91440" bIns="45720" rtlCol="0">
            <a:normAutofit lnSpcReduction="10000"/>
          </a:bodyPr>
          <a:lstStyle/>
          <a:p>
            <a:r>
              <a:rPr lang="en-US" dirty="0">
                <a:solidFill>
                  <a:schemeClr val="tx1"/>
                </a:solidFill>
              </a:rPr>
              <a:t>Arduino Microcontroller –  SparkFun RedBoard</a:t>
            </a:r>
          </a:p>
          <a:p>
            <a:r>
              <a:rPr lang="en-US" dirty="0">
                <a:solidFill>
                  <a:schemeClr val="tx1"/>
                </a:solidFill>
              </a:rPr>
              <a:t>Breadboard </a:t>
            </a:r>
          </a:p>
          <a:p>
            <a:r>
              <a:rPr lang="en-US" dirty="0">
                <a:solidFill>
                  <a:schemeClr val="tx1"/>
                </a:solidFill>
              </a:rPr>
              <a:t>Arduino and breadboard holder</a:t>
            </a:r>
          </a:p>
          <a:p>
            <a:r>
              <a:rPr lang="en-US" dirty="0">
                <a:solidFill>
                  <a:schemeClr val="tx1"/>
                </a:solidFill>
              </a:rPr>
              <a:t>USB Mini-B Cable</a:t>
            </a:r>
          </a:p>
          <a:p>
            <a:r>
              <a:rPr lang="en-US" dirty="0">
                <a:solidFill>
                  <a:schemeClr val="tx1"/>
                </a:solidFill>
              </a:rPr>
              <a:t>Wall adapter power supply</a:t>
            </a:r>
          </a:p>
          <a:p>
            <a:r>
              <a:rPr lang="en-US" dirty="0">
                <a:solidFill>
                  <a:schemeClr val="tx1"/>
                </a:solidFill>
              </a:rPr>
              <a:t>Resistors – not used in this example</a:t>
            </a:r>
          </a:p>
          <a:p>
            <a:r>
              <a:rPr lang="en-US" dirty="0">
                <a:solidFill>
                  <a:schemeClr val="tx1"/>
                </a:solidFill>
              </a:rPr>
              <a:t>3mm LEDs in assorted colors</a:t>
            </a:r>
          </a:p>
          <a:p>
            <a:r>
              <a:rPr lang="en-US" dirty="0">
                <a:solidFill>
                  <a:schemeClr val="tx1"/>
                </a:solidFill>
              </a:rPr>
              <a:t>Jumper wires in assorted colors</a:t>
            </a:r>
          </a:p>
          <a:p>
            <a:r>
              <a:rPr lang="en-US" dirty="0">
                <a:solidFill>
                  <a:schemeClr val="tx1"/>
                </a:solidFill>
              </a:rPr>
              <a:t>Test leads – alligator clip with pigtail in assorted colors</a:t>
            </a:r>
          </a:p>
          <a:p>
            <a:r>
              <a:rPr lang="en-US" dirty="0">
                <a:solidFill>
                  <a:schemeClr val="tx1"/>
                </a:solidFill>
              </a:rPr>
              <a:t>Screwdriver</a:t>
            </a:r>
          </a:p>
          <a:p>
            <a:r>
              <a:rPr lang="en-US" dirty="0">
                <a:solidFill>
                  <a:schemeClr val="tx1"/>
                </a:solidFill>
              </a:rPr>
              <a:t>Computer (Windows, Mac OS X, or Linux) – not included</a:t>
            </a:r>
          </a:p>
          <a:p>
            <a:r>
              <a:rPr lang="en-US" u="sng" dirty="0">
                <a:solidFill>
                  <a:schemeClr val="tx1"/>
                </a:solidFill>
                <a:hlinkClick r:id="rId3" tooltip="Arduino Software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Arduino Software</a:t>
            </a:r>
            <a:r>
              <a:rPr lang="en-US" dirty="0">
                <a:solidFill>
                  <a:schemeClr val="tx1"/>
                </a:solidFill>
              </a:rPr>
              <a:t> – not included</a:t>
            </a:r>
            <a:endParaRPr lang="en-US" u="sng" dirty="0">
              <a:solidFill>
                <a:schemeClr val="tx1"/>
              </a:solidFill>
            </a:endParaRPr>
          </a:p>
          <a:p>
            <a:r>
              <a:rPr lang="en-US" dirty="0">
                <a:solidFill>
                  <a:schemeClr val="tx1"/>
                </a:solidFill>
                <a:hlinkClick r:id="rId4"/>
              </a:rPr>
              <a:t>*Arduino Microcontroller Kit</a:t>
            </a:r>
            <a:r>
              <a:rPr lang="en-US" dirty="0">
                <a:solidFill>
                  <a:schemeClr val="tx1"/>
                </a:solidFill>
              </a:rPr>
              <a:t>, available from </a:t>
            </a:r>
            <a:r>
              <a:rPr lang="en-US" dirty="0">
                <a:solidFill>
                  <a:schemeClr val="tx1"/>
                </a:solidFill>
                <a:hlinkClick r:id="rId5"/>
              </a:rPr>
              <a:t>agclassroomstore.com</a:t>
            </a:r>
            <a:r>
              <a:rPr lang="en-US" dirty="0">
                <a:solidFill>
                  <a:schemeClr val="tx1"/>
                </a:solidFill>
              </a:rPr>
              <a:t>.</a:t>
            </a:r>
          </a:p>
        </p:txBody>
      </p:sp>
      <p:pic>
        <p:nvPicPr>
          <p:cNvPr id="7" name="Picture 6" descr="A picture containing family&#10;&#10;Description automatically generated">
            <a:extLst>
              <a:ext uri="{FF2B5EF4-FFF2-40B4-BE49-F238E27FC236}">
                <a16:creationId xmlns:a16="http://schemas.microsoft.com/office/drawing/2014/main" id="{40B6B34B-9B94-DC44-834E-74F79F0340A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6858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3466754"/>
      </p:ext>
    </p:extLst>
  </p:cSld>
  <p:clrMapOvr>
    <a:masterClrMapping/>
  </p:clrMapOvr>
  <p:transition spd="slow">
    <p:cover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>
            <a:extLst>
              <a:ext uri="{FF2B5EF4-FFF2-40B4-BE49-F238E27FC236}">
                <a16:creationId xmlns:a16="http://schemas.microsoft.com/office/drawing/2014/main" id="{2AEFFFF2-9EB4-4B6C-B9F8-2BA3EF89A21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3070172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 useBgFill="1">
        <p:nvSpPr>
          <p:cNvPr id="22" name="Rectangle 21">
            <a:extLst>
              <a:ext uri="{FF2B5EF4-FFF2-40B4-BE49-F238E27FC236}">
                <a16:creationId xmlns:a16="http://schemas.microsoft.com/office/drawing/2014/main" id="{0D65299F-028F-4AFC-B46A-8DB33E20FE4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70172" y="0"/>
            <a:ext cx="9121828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4" name="Oval 23">
            <a:extLst>
              <a:ext uri="{FF2B5EF4-FFF2-40B4-BE49-F238E27FC236}">
                <a16:creationId xmlns:a16="http://schemas.microsoft.com/office/drawing/2014/main" id="{BAC87F6E-526A-49B5-995D-42DB656594C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17423" y="1443035"/>
            <a:ext cx="3971932" cy="3971930"/>
          </a:xfrm>
          <a:prstGeom prst="ellipse">
            <a:avLst/>
          </a:prstGeom>
          <a:solidFill>
            <a:srgbClr val="FFFFFF"/>
          </a:solidFill>
          <a:ln w="31750"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78D9F99F-B025-3245-9157-B80E680A27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60873" y="1586484"/>
            <a:ext cx="3685032" cy="3685032"/>
          </a:xfrm>
          <a:prstGeom prst="ellipse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txBody>
          <a:bodyPr>
            <a:normAutofit/>
          </a:bodyPr>
          <a:lstStyle/>
          <a:p>
            <a:r>
              <a:rPr lang="en-US" sz="3000" dirty="0">
                <a:solidFill>
                  <a:srgbClr val="FFFFFF"/>
                </a:solidFill>
              </a:rPr>
              <a:t>new to working with Arduino?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0FF3C26-7D98-D14D-AEEF-B9DE6A546F9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91695" y="1402080"/>
            <a:ext cx="5320696" cy="4053840"/>
          </a:xfrm>
        </p:spPr>
        <p:txBody>
          <a:bodyPr anchor="ctr">
            <a:normAutofit lnSpcReduction="10000"/>
          </a:bodyPr>
          <a:lstStyle/>
          <a:p>
            <a:pPr marL="0" indent="0">
              <a:buNone/>
            </a:pPr>
            <a:r>
              <a:rPr lang="en-US" dirty="0"/>
              <a:t>Learn about the SparkFun RedBoard</a:t>
            </a:r>
          </a:p>
          <a:p>
            <a:pPr marL="0" indent="0">
              <a:buNone/>
            </a:pPr>
            <a:r>
              <a:rPr lang="en-US" dirty="0">
                <a:hlinkClick r:id="rId3"/>
              </a:rPr>
              <a:t>https://learn.sparkfun.com/tutorials/redboard-hookup-guide?_ga=2.253854920.1963503614.1546674686-1301118510.1532554968</a:t>
            </a:r>
            <a:r>
              <a:rPr lang="en-US" dirty="0"/>
              <a:t> </a:t>
            </a:r>
          </a:p>
          <a:p>
            <a:pPr marL="0" indent="0">
              <a:buNone/>
            </a:pPr>
            <a:r>
              <a:rPr lang="en-US" dirty="0"/>
              <a:t>And other Arduino microcontrollers</a:t>
            </a:r>
          </a:p>
          <a:p>
            <a:pPr marL="0" indent="0">
              <a:buNone/>
            </a:pPr>
            <a:r>
              <a:rPr lang="en-US" dirty="0">
                <a:hlinkClick r:id="rId4"/>
              </a:rPr>
              <a:t>https://www.arduino.cc/en/Guide/HomePage</a:t>
            </a:r>
            <a:endParaRPr lang="en-US" dirty="0"/>
          </a:p>
          <a:p>
            <a:pPr marL="0" indent="0">
              <a:buNone/>
            </a:pPr>
            <a:r>
              <a:rPr lang="en-US" dirty="0">
                <a:hlinkClick r:id="rId5"/>
              </a:rPr>
              <a:t>https://www.tinkercad.com/</a:t>
            </a:r>
            <a:endParaRPr lang="en-US" dirty="0"/>
          </a:p>
          <a:p>
            <a:pPr marL="0" indent="0">
              <a:buNone/>
            </a:pPr>
            <a:r>
              <a:rPr lang="en-US" dirty="0">
                <a:hlinkClick r:id="rId6"/>
              </a:rPr>
              <a:t>https://learn.adafruit.com/category/learn-arduino</a:t>
            </a:r>
            <a:endParaRPr lang="en-US" dirty="0"/>
          </a:p>
          <a:p>
            <a:pPr marL="0" indent="0">
              <a:buNone/>
            </a:pPr>
            <a:r>
              <a:rPr lang="en-US" dirty="0">
                <a:hlinkClick r:id="rId7"/>
              </a:rPr>
              <a:t>https://www.instructables.com/class/Arduino-Class/</a:t>
            </a:r>
            <a:endParaRPr lang="en-US" dirty="0"/>
          </a:p>
          <a:p>
            <a:pPr marL="0" indent="0">
              <a:buNone/>
            </a:pPr>
            <a:r>
              <a:rPr lang="en-US" dirty="0">
                <a:hlinkClick r:id="rId8"/>
              </a:rPr>
              <a:t>http://www.ladyada.net/learn/arduino/</a:t>
            </a:r>
            <a:endParaRPr lang="en-US" dirty="0"/>
          </a:p>
          <a:p>
            <a:pPr marL="0" indent="0">
              <a:buNone/>
            </a:pPr>
            <a:r>
              <a:rPr lang="en-US" dirty="0">
                <a:hlinkClick r:id="rId9"/>
              </a:rPr>
              <a:t>https://www.youtube.com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70421691"/>
      </p:ext>
    </p:extLst>
  </p:cSld>
  <p:clrMapOvr>
    <a:masterClrMapping/>
  </p:clrMapOvr>
  <p:transition spd="slow">
    <p:cover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A picture containing text, floor, indoor, wood&#10;&#10;Description automatically generated">
            <a:extLst>
              <a:ext uri="{FF2B5EF4-FFF2-40B4-BE49-F238E27FC236}">
                <a16:creationId xmlns:a16="http://schemas.microsoft.com/office/drawing/2014/main" id="{DA6B11E3-85A3-3F4B-A2AC-0C5C1C106650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25497"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>
        <p:nvSpPr>
          <p:cNvPr id="10" name="Title 9">
            <a:extLst>
              <a:ext uri="{FF2B5EF4-FFF2-40B4-BE49-F238E27FC236}">
                <a16:creationId xmlns:a16="http://schemas.microsoft.com/office/drawing/2014/main" id="{764BA9E9-DD87-794C-A253-B9C5F491DB9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28914" y="5500915"/>
            <a:ext cx="10334172" cy="1118494"/>
          </a:xfrm>
          <a:solidFill>
            <a:schemeClr val="bg1">
              <a:alpha val="60000"/>
            </a:schemeClr>
          </a:solidFill>
          <a:ln w="38100" cap="sq">
            <a:solidFill>
              <a:schemeClr val="tx1"/>
            </a:solidFill>
            <a:miter lim="800000"/>
          </a:ln>
        </p:spPr>
        <p:txBody>
          <a:bodyPr vert="horz" lIns="274320" tIns="182880" rIns="274320" bIns="182880" rtlCol="0" anchor="ctr" anchorCtr="1">
            <a:normAutofit/>
          </a:bodyPr>
          <a:lstStyle/>
          <a:p>
            <a:r>
              <a:rPr lang="en-US" cap="none" dirty="0">
                <a:solidFill>
                  <a:schemeClr val="tx1"/>
                </a:solidFill>
              </a:rPr>
              <a:t>THIS EXAMPLE USES A SIMPLE BLINK PROGRAM TO CONTROL THE LIGHTS AND FANS ON A MODEL HEN HOUSE.</a:t>
            </a:r>
          </a:p>
        </p:txBody>
      </p:sp>
    </p:spTree>
    <p:extLst>
      <p:ext uri="{BB962C8B-B14F-4D97-AF65-F5344CB8AC3E}">
        <p14:creationId xmlns:p14="http://schemas.microsoft.com/office/powerpoint/2010/main" val="198720728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ransition spd="slow">
    <p:cover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9CAFB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>
            <a:extLst>
              <a:ext uri="{FF2B5EF4-FFF2-40B4-BE49-F238E27FC236}">
                <a16:creationId xmlns:a16="http://schemas.microsoft.com/office/drawing/2014/main" id="{764BA9E9-DD87-794C-A253-B9C5F491DB9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8805" y="2013995"/>
            <a:ext cx="3502220" cy="2338085"/>
          </a:xfrm>
          <a:solidFill>
            <a:schemeClr val="tx1"/>
          </a:solidFill>
          <a:ln>
            <a:solidFill>
              <a:schemeClr val="bg1"/>
            </a:solidFill>
          </a:ln>
        </p:spPr>
        <p:txBody>
          <a:bodyPr vert="horz" lIns="182880" tIns="182880" rIns="182880" bIns="182880" rtlCol="0" anchor="ctr">
            <a:normAutofit/>
          </a:bodyPr>
          <a:lstStyle/>
          <a:p>
            <a:r>
              <a:rPr lang="en-US" cap="none" dirty="0">
                <a:solidFill>
                  <a:schemeClr val="bg1"/>
                </a:solidFill>
              </a:rPr>
              <a:t>ATTACH THE BREADBOARD AND ARDUINO REDBOARD TO THE BLACK HOLDER. </a:t>
            </a:r>
          </a:p>
        </p:txBody>
      </p:sp>
      <p:pic>
        <p:nvPicPr>
          <p:cNvPr id="9" name="Picture Placeholder 8">
            <a:extLst>
              <a:ext uri="{FF2B5EF4-FFF2-40B4-BE49-F238E27FC236}">
                <a16:creationId xmlns:a16="http://schemas.microsoft.com/office/drawing/2014/main" id="{BF0F4E49-AC95-444A-9C02-59ACDA867B1B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>
          <a:blip r:embed="rId3"/>
          <a:stretch>
            <a:fillRect/>
          </a:stretch>
        </p:blipFill>
        <p:spPr>
          <a:xfrm>
            <a:off x="4173211" y="618224"/>
            <a:ext cx="7537450" cy="5382070"/>
          </a:xfrm>
          <a:prstGeom prst="rect">
            <a:avLst/>
          </a:prstGeom>
        </p:spPr>
      </p:pic>
      <p:cxnSp>
        <p:nvCxnSpPr>
          <p:cNvPr id="3" name="Straight Arrow Connector 2">
            <a:extLst>
              <a:ext uri="{FF2B5EF4-FFF2-40B4-BE49-F238E27FC236}">
                <a16:creationId xmlns:a16="http://schemas.microsoft.com/office/drawing/2014/main" id="{10BCF7EE-0F9E-4D4F-96F8-A87FBB1CA747}"/>
              </a:ext>
            </a:extLst>
          </p:cNvPr>
          <p:cNvCxnSpPr>
            <a:cxnSpLocks/>
          </p:cNvCxnSpPr>
          <p:nvPr/>
        </p:nvCxnSpPr>
        <p:spPr>
          <a:xfrm>
            <a:off x="7032811" y="857706"/>
            <a:ext cx="1371600" cy="661812"/>
          </a:xfrm>
          <a:prstGeom prst="straightConnector1">
            <a:avLst/>
          </a:prstGeom>
          <a:ln w="1016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ACFD83E8-7431-9740-92D0-4E32D8A6C051}"/>
              </a:ext>
            </a:extLst>
          </p:cNvPr>
          <p:cNvCxnSpPr>
            <a:cxnSpLocks/>
          </p:cNvCxnSpPr>
          <p:nvPr/>
        </p:nvCxnSpPr>
        <p:spPr>
          <a:xfrm flipH="1" flipV="1">
            <a:off x="10702270" y="4643717"/>
            <a:ext cx="1371600" cy="789235"/>
          </a:xfrm>
          <a:prstGeom prst="straightConnector1">
            <a:avLst/>
          </a:prstGeom>
          <a:ln w="1016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88278538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ransition spd="slow">
    <p:cover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103206DD-09C2-AB42-93AF-D48AC46B45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42456" y="2002971"/>
            <a:ext cx="8349343" cy="3156857"/>
          </a:xfrm>
        </p:spPr>
        <p:txBody>
          <a:bodyPr>
            <a:normAutofit/>
          </a:bodyPr>
          <a:lstStyle/>
          <a:p>
            <a:r>
              <a:rPr lang="en-US" sz="4000" dirty="0"/>
              <a:t>Program the Arduino</a:t>
            </a:r>
          </a:p>
        </p:txBody>
      </p:sp>
    </p:spTree>
    <p:extLst>
      <p:ext uri="{BB962C8B-B14F-4D97-AF65-F5344CB8AC3E}">
        <p14:creationId xmlns:p14="http://schemas.microsoft.com/office/powerpoint/2010/main" val="2895420939"/>
      </p:ext>
    </p:extLst>
  </p:cSld>
  <p:clrMapOvr>
    <a:masterClrMapping/>
  </p:clrMapOvr>
  <p:transition spd="slow">
    <p:cover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9CAFB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12E099-E888-1C46-8510-594185614D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7322" y="2243828"/>
            <a:ext cx="5300869" cy="1771582"/>
          </a:xfrm>
        </p:spPr>
        <p:txBody>
          <a:bodyPr/>
          <a:lstStyle/>
          <a:p>
            <a:r>
              <a:rPr lang="en-US" dirty="0"/>
              <a:t>download Arduino IDE </a:t>
            </a:r>
            <a:r>
              <a:rPr lang="en-US" sz="1200" dirty="0"/>
              <a:t>HTTPS://WWW.ARDUINO.CC/EN/MAIN/SOFTWARE</a:t>
            </a:r>
            <a:endParaRPr lang="en-US" dirty="0"/>
          </a:p>
        </p:txBody>
      </p:sp>
      <p:pic>
        <p:nvPicPr>
          <p:cNvPr id="6" name="Picture Placeholder 5">
            <a:extLst>
              <a:ext uri="{FF2B5EF4-FFF2-40B4-BE49-F238E27FC236}">
                <a16:creationId xmlns:a16="http://schemas.microsoft.com/office/drawing/2014/main" id="{CBB481B8-3971-4340-A7C5-6C74BA1B6C66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>
          <a:blip r:embed="rId3"/>
          <a:stretch>
            <a:fillRect/>
          </a:stretch>
        </p:blipFill>
        <p:spPr>
          <a:xfrm rot="5400000">
            <a:off x="5718048" y="857250"/>
            <a:ext cx="6858000" cy="5143500"/>
          </a:xfrm>
        </p:spPr>
      </p:pic>
    </p:spTree>
    <p:extLst>
      <p:ext uri="{BB962C8B-B14F-4D97-AF65-F5344CB8AC3E}">
        <p14:creationId xmlns:p14="http://schemas.microsoft.com/office/powerpoint/2010/main" val="2657646431"/>
      </p:ext>
    </p:extLst>
  </p:cSld>
  <p:clrMapOvr>
    <a:masterClrMapping/>
  </p:clrMapOvr>
  <p:transition spd="slow">
    <p:cover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7DE87FF-46EE-804A-A622-A2A7FC92484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0905" y="2368470"/>
            <a:ext cx="3651717" cy="2121060"/>
          </a:xfrm>
        </p:spPr>
        <p:txBody>
          <a:bodyPr/>
          <a:lstStyle/>
          <a:p>
            <a:r>
              <a:rPr lang="en-US" dirty="0"/>
              <a:t>start a new program </a:t>
            </a:r>
            <a:br>
              <a:rPr lang="en-US" dirty="0"/>
            </a:br>
            <a:br>
              <a:rPr lang="en-US" dirty="0"/>
            </a:br>
            <a:r>
              <a:rPr lang="en-US" dirty="0"/>
              <a:t>File&gt; New</a:t>
            </a:r>
          </a:p>
        </p:txBody>
      </p:sp>
      <p:pic>
        <p:nvPicPr>
          <p:cNvPr id="6" name="Picture Placeholder 5">
            <a:extLst>
              <a:ext uri="{FF2B5EF4-FFF2-40B4-BE49-F238E27FC236}">
                <a16:creationId xmlns:a16="http://schemas.microsoft.com/office/drawing/2014/main" id="{5582FFC5-E31A-F342-958E-FFE8CE041922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>
          <a:blip r:embed="rId3"/>
          <a:srcRect/>
          <a:stretch/>
        </p:blipFill>
        <p:spPr>
          <a:xfrm>
            <a:off x="5201920" y="17800"/>
            <a:ext cx="6990080" cy="68247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91395779"/>
      </p:ext>
    </p:extLst>
  </p:cSld>
  <p:clrMapOvr>
    <a:masterClrMapping/>
  </p:clrMapOvr>
  <p:transition spd="slow">
    <p:cover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0" name="Rectangle 19">
            <a:extLst>
              <a:ext uri="{FF2B5EF4-FFF2-40B4-BE49-F238E27FC236}">
                <a16:creationId xmlns:a16="http://schemas.microsoft.com/office/drawing/2014/main" id="{419501C6-F015-4273-AF88-E0F6C853899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CA677DB7-5829-45BD-9754-5EC484CC425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1"/>
            <a:ext cx="4654296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7DE87FF-46EE-804A-A622-A2A7FC92484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4606" y="1674163"/>
            <a:ext cx="3044950" cy="3509669"/>
          </a:xfrm>
        </p:spPr>
        <p:txBody>
          <a:bodyPr vert="horz" lIns="274320" tIns="182880" rIns="274320" bIns="182880" rtlCol="0" anchor="ctr" anchorCtr="1">
            <a:noAutofit/>
          </a:bodyPr>
          <a:lstStyle/>
          <a:p>
            <a:r>
              <a:rPr lang="en-US" dirty="0"/>
              <a:t>Select the Type of Arduino Board</a:t>
            </a:r>
            <a:br>
              <a:rPr lang="en-US" dirty="0"/>
            </a:br>
            <a:r>
              <a:rPr lang="en-US" dirty="0"/>
              <a:t>You are using</a:t>
            </a:r>
            <a:br>
              <a:rPr lang="en-US" dirty="0"/>
            </a:br>
            <a:br>
              <a:rPr lang="en-US" dirty="0"/>
            </a:br>
            <a:r>
              <a:rPr lang="en-US" dirty="0"/>
              <a:t>tools &gt; Board &gt;Arduino AVR Boards&gt; Arduino Uno</a:t>
            </a:r>
          </a:p>
        </p:txBody>
      </p:sp>
      <p:pic>
        <p:nvPicPr>
          <p:cNvPr id="6" name="Picture Placeholder 5">
            <a:extLst>
              <a:ext uri="{FF2B5EF4-FFF2-40B4-BE49-F238E27FC236}">
                <a16:creationId xmlns:a16="http://schemas.microsoft.com/office/drawing/2014/main" id="{5582FFC5-E31A-F342-958E-FFE8CE041922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>
          <a:blip r:embed="rId3"/>
          <a:stretch/>
        </p:blipFill>
        <p:spPr>
          <a:xfrm>
            <a:off x="3394162" y="-2"/>
            <a:ext cx="884903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37798951"/>
      </p:ext>
    </p:extLst>
  </p:cSld>
  <p:clrMapOvr>
    <a:masterClrMapping/>
  </p:clrMapOvr>
  <p:transition spd="slow">
    <p:cover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7DE87FF-46EE-804A-A622-A2A7FC92484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29801" y="2035103"/>
            <a:ext cx="3651717" cy="2787791"/>
          </a:xfrm>
        </p:spPr>
        <p:txBody>
          <a:bodyPr/>
          <a:lstStyle/>
          <a:p>
            <a:r>
              <a:rPr lang="en-US" dirty="0"/>
              <a:t>Write a Program</a:t>
            </a:r>
            <a:br>
              <a:rPr lang="en-US" dirty="0"/>
            </a:br>
            <a:br>
              <a:rPr lang="en-US" dirty="0"/>
            </a:br>
            <a:r>
              <a:rPr lang="en-US" dirty="0"/>
              <a:t>the example program is a simple blink program with three outputs.</a:t>
            </a:r>
          </a:p>
        </p:txBody>
      </p:sp>
      <p:pic>
        <p:nvPicPr>
          <p:cNvPr id="6" name="Picture Placeholder 5">
            <a:extLst>
              <a:ext uri="{FF2B5EF4-FFF2-40B4-BE49-F238E27FC236}">
                <a16:creationId xmlns:a16="http://schemas.microsoft.com/office/drawing/2014/main" id="{5582FFC5-E31A-F342-958E-FFE8CE041922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>
          <a:blip r:embed="rId3"/>
          <a:srcRect/>
          <a:stretch/>
        </p:blipFill>
        <p:spPr>
          <a:xfrm>
            <a:off x="5463952" y="-10174"/>
            <a:ext cx="6728048" cy="68783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9305179"/>
      </p:ext>
    </p:extLst>
  </p:cSld>
  <p:clrMapOvr>
    <a:masterClrMapping/>
  </p:clrMapOvr>
  <p:transition spd="slow">
    <p:cover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7DE87FF-46EE-804A-A622-A2A7FC92484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5201" y="2506848"/>
            <a:ext cx="4082899" cy="1844303"/>
          </a:xfrm>
        </p:spPr>
        <p:txBody>
          <a:bodyPr/>
          <a:lstStyle/>
          <a:p>
            <a:r>
              <a:rPr lang="en-US" dirty="0"/>
              <a:t>Verify the program by clicking on the button with a checkmark</a:t>
            </a:r>
          </a:p>
        </p:txBody>
      </p:sp>
      <p:pic>
        <p:nvPicPr>
          <p:cNvPr id="6" name="Picture Placeholder 5">
            <a:extLst>
              <a:ext uri="{FF2B5EF4-FFF2-40B4-BE49-F238E27FC236}">
                <a16:creationId xmlns:a16="http://schemas.microsoft.com/office/drawing/2014/main" id="{5582FFC5-E31A-F342-958E-FFE8CE041922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>
          <a:blip r:embed="rId3"/>
          <a:srcRect/>
          <a:stretch/>
        </p:blipFill>
        <p:spPr>
          <a:xfrm>
            <a:off x="5573900" y="1"/>
            <a:ext cx="6634576" cy="6858000"/>
          </a:xfrm>
          <a:prstGeom prst="rect">
            <a:avLst/>
          </a:prstGeom>
        </p:spPr>
      </p:pic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id="{10106FF1-F54D-0046-B742-F0398C3BF37E}"/>
              </a:ext>
            </a:extLst>
          </p:cNvPr>
          <p:cNvCxnSpPr>
            <a:cxnSpLocks/>
          </p:cNvCxnSpPr>
          <p:nvPr/>
        </p:nvCxnSpPr>
        <p:spPr>
          <a:xfrm>
            <a:off x="4202300" y="647955"/>
            <a:ext cx="1371600" cy="0"/>
          </a:xfrm>
          <a:prstGeom prst="straightConnector1">
            <a:avLst/>
          </a:prstGeom>
          <a:ln w="1016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87462607"/>
      </p:ext>
    </p:extLst>
  </p:cSld>
  <p:clrMapOvr>
    <a:masterClrMapping/>
  </p:clrMapOvr>
  <p:transition spd="slow">
    <p:cover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Placeholder 5">
            <a:extLst>
              <a:ext uri="{FF2B5EF4-FFF2-40B4-BE49-F238E27FC236}">
                <a16:creationId xmlns:a16="http://schemas.microsoft.com/office/drawing/2014/main" id="{5582FFC5-E31A-F342-958E-FFE8CE041922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>
          <a:blip r:embed="rId3"/>
          <a:srcRect/>
          <a:stretch/>
        </p:blipFill>
        <p:spPr>
          <a:xfrm>
            <a:off x="4485968" y="0"/>
            <a:ext cx="7706032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7DE87FF-46EE-804A-A622-A2A7FC92484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0350" y="1847609"/>
            <a:ext cx="3412238" cy="3162782"/>
          </a:xfrm>
        </p:spPr>
        <p:txBody>
          <a:bodyPr/>
          <a:lstStyle/>
          <a:p>
            <a:r>
              <a:rPr lang="en-US" dirty="0"/>
              <a:t>Connect the microcontroller to the computer Using the red USB Mini-B Cable</a:t>
            </a:r>
            <a:br>
              <a:rPr lang="en-US" dirty="0"/>
            </a:br>
            <a:br>
              <a:rPr lang="en-US" dirty="0"/>
            </a:br>
            <a:r>
              <a:rPr lang="en-US" dirty="0"/>
              <a:t>tools&gt; Port&gt; </a:t>
            </a:r>
            <a:br>
              <a:rPr lang="en-US" dirty="0"/>
            </a:br>
            <a:r>
              <a:rPr lang="en-US" dirty="0"/>
              <a:t>USB serial port</a:t>
            </a:r>
          </a:p>
        </p:txBody>
      </p:sp>
    </p:spTree>
    <p:extLst>
      <p:ext uri="{BB962C8B-B14F-4D97-AF65-F5344CB8AC3E}">
        <p14:creationId xmlns:p14="http://schemas.microsoft.com/office/powerpoint/2010/main" val="2886829504"/>
      </p:ext>
    </p:extLst>
  </p:cSld>
  <p:clrMapOvr>
    <a:masterClrMapping/>
  </p:clrMapOvr>
  <p:transition spd="slow">
    <p:cover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7DE87FF-46EE-804A-A622-A2A7FC92484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45353" y="2294888"/>
            <a:ext cx="3651717" cy="2659077"/>
          </a:xfrm>
        </p:spPr>
        <p:txBody>
          <a:bodyPr/>
          <a:lstStyle/>
          <a:p>
            <a:r>
              <a:rPr lang="en-US" dirty="0"/>
              <a:t>Upload the program to the </a:t>
            </a:r>
            <a:r>
              <a:rPr lang="en-US" dirty="0" err="1"/>
              <a:t>RedBoard</a:t>
            </a:r>
            <a:br>
              <a:rPr lang="en-US" dirty="0"/>
            </a:br>
            <a:br>
              <a:rPr lang="en-US" dirty="0"/>
            </a:br>
            <a:r>
              <a:rPr lang="en-US" dirty="0"/>
              <a:t>Disconnect the Redboard from the computer</a:t>
            </a:r>
          </a:p>
        </p:txBody>
      </p:sp>
      <p:pic>
        <p:nvPicPr>
          <p:cNvPr id="6" name="Picture Placeholder 5">
            <a:extLst>
              <a:ext uri="{FF2B5EF4-FFF2-40B4-BE49-F238E27FC236}">
                <a16:creationId xmlns:a16="http://schemas.microsoft.com/office/drawing/2014/main" id="{5582FFC5-E31A-F342-958E-FFE8CE041922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>
          <a:blip r:embed="rId3"/>
          <a:srcRect/>
          <a:stretch/>
        </p:blipFill>
        <p:spPr>
          <a:xfrm>
            <a:off x="5516829" y="0"/>
            <a:ext cx="6681701" cy="6858000"/>
          </a:xfrm>
          <a:prstGeom prst="rect">
            <a:avLst/>
          </a:prstGeom>
        </p:spPr>
      </p:pic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id="{10106FF1-F54D-0046-B742-F0398C3BF37E}"/>
              </a:ext>
            </a:extLst>
          </p:cNvPr>
          <p:cNvCxnSpPr>
            <a:cxnSpLocks/>
          </p:cNvCxnSpPr>
          <p:nvPr/>
        </p:nvCxnSpPr>
        <p:spPr>
          <a:xfrm>
            <a:off x="4398341" y="658545"/>
            <a:ext cx="1371600" cy="0"/>
          </a:xfrm>
          <a:prstGeom prst="straightConnector1">
            <a:avLst/>
          </a:prstGeom>
          <a:ln w="1016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55866710"/>
      </p:ext>
    </p:extLst>
  </p:cSld>
  <p:clrMapOvr>
    <a:masterClrMapping/>
  </p:clrMapOvr>
  <p:transition spd="slow">
    <p:cover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9CAFB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extBox 25">
            <a:extLst>
              <a:ext uri="{FF2B5EF4-FFF2-40B4-BE49-F238E27FC236}">
                <a16:creationId xmlns:a16="http://schemas.microsoft.com/office/drawing/2014/main" id="{50851409-0339-4541-8CDE-5B09F8F4F0F7}"/>
              </a:ext>
            </a:extLst>
          </p:cNvPr>
          <p:cNvSpPr txBox="1"/>
          <p:nvPr/>
        </p:nvSpPr>
        <p:spPr>
          <a:xfrm>
            <a:off x="203406" y="505122"/>
            <a:ext cx="4323980" cy="584775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2200" dirty="0">
                <a:latin typeface="+mj-lt"/>
              </a:rPr>
              <a:t>USE JUMPER WIRES TO CONNECT THE ARDUINO TO THE BREADBOARD. </a:t>
            </a:r>
          </a:p>
          <a:p>
            <a:pPr algn="ctr"/>
            <a:endParaRPr lang="en-US" sz="2200" dirty="0">
              <a:latin typeface="+mj-lt"/>
            </a:endParaRPr>
          </a:p>
          <a:p>
            <a:pPr algn="ctr"/>
            <a:r>
              <a:rPr lang="en-US" sz="2200" dirty="0">
                <a:latin typeface="+mj-lt"/>
              </a:rPr>
              <a:t>THE GREEN WIRE CONNECTS PIN 2 TO HOLE J2. </a:t>
            </a:r>
          </a:p>
          <a:p>
            <a:pPr algn="ctr"/>
            <a:endParaRPr lang="en-US" sz="2200" dirty="0">
              <a:latin typeface="+mj-lt"/>
            </a:endParaRPr>
          </a:p>
          <a:p>
            <a:pPr algn="ctr"/>
            <a:r>
              <a:rPr lang="en-US" sz="2200" dirty="0">
                <a:latin typeface="+mj-lt"/>
              </a:rPr>
              <a:t>THE BLUE WIRE CONNECTS </a:t>
            </a:r>
          </a:p>
          <a:p>
            <a:pPr algn="ctr"/>
            <a:r>
              <a:rPr lang="en-US" sz="2200" dirty="0">
                <a:latin typeface="+mj-lt"/>
              </a:rPr>
              <a:t>PIN 4 TO HOLE J4.</a:t>
            </a:r>
          </a:p>
          <a:p>
            <a:pPr algn="ctr"/>
            <a:endParaRPr lang="en-US" sz="2200" dirty="0">
              <a:latin typeface="+mj-lt"/>
            </a:endParaRPr>
          </a:p>
          <a:p>
            <a:pPr algn="ctr"/>
            <a:r>
              <a:rPr lang="en-US" sz="2200" dirty="0">
                <a:latin typeface="+mj-lt"/>
              </a:rPr>
              <a:t>THE RED WIRE CONNECTS </a:t>
            </a:r>
          </a:p>
          <a:p>
            <a:pPr algn="ctr"/>
            <a:r>
              <a:rPr lang="en-US" sz="2200" dirty="0">
                <a:latin typeface="+mj-lt"/>
              </a:rPr>
              <a:t>PIN 6 TO HOLE J6. </a:t>
            </a:r>
          </a:p>
          <a:p>
            <a:pPr algn="ctr"/>
            <a:endParaRPr lang="en-US" sz="2200" dirty="0">
              <a:latin typeface="+mj-lt"/>
            </a:endParaRPr>
          </a:p>
          <a:p>
            <a:pPr algn="ctr"/>
            <a:r>
              <a:rPr lang="en-US" sz="2200" dirty="0">
                <a:latin typeface="+mj-lt"/>
              </a:rPr>
              <a:t>THE BLACK WIRE CONNECTS THE GROUND PIN (GND) TO THE NEGATIVE RAIL ON THE LEFT SIDE OF THE BREADBOARD. </a:t>
            </a:r>
          </a:p>
        </p:txBody>
      </p:sp>
      <p:pic>
        <p:nvPicPr>
          <p:cNvPr id="8" name="Picture 7" descr="A picture containing text, electronics&#10;&#10;Description automatically generated">
            <a:extLst>
              <a:ext uri="{FF2B5EF4-FFF2-40B4-BE49-F238E27FC236}">
                <a16:creationId xmlns:a16="http://schemas.microsoft.com/office/drawing/2014/main" id="{D9EA9DF5-85CD-7F4B-BB43-F6A5A8BF0E8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40941" y="1204073"/>
            <a:ext cx="7147653" cy="5425327"/>
          </a:xfrm>
          <a:prstGeom prst="rect">
            <a:avLst/>
          </a:prstGeom>
        </p:spPr>
      </p:pic>
      <p:sp>
        <p:nvSpPr>
          <p:cNvPr id="6" name="Oval 5">
            <a:extLst>
              <a:ext uri="{FF2B5EF4-FFF2-40B4-BE49-F238E27FC236}">
                <a16:creationId xmlns:a16="http://schemas.microsoft.com/office/drawing/2014/main" id="{0441651E-3159-C541-BA9B-8643ED27CD5A}"/>
              </a:ext>
            </a:extLst>
          </p:cNvPr>
          <p:cNvSpPr/>
          <p:nvPr/>
        </p:nvSpPr>
        <p:spPr>
          <a:xfrm>
            <a:off x="4377484" y="397136"/>
            <a:ext cx="2209592" cy="2090569"/>
          </a:xfrm>
          <a:prstGeom prst="ellipse">
            <a:avLst/>
          </a:prstGeom>
          <a:blipFill>
            <a:blip r:embed="rId4"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03623278"/>
      </p:ext>
    </p:extLst>
  </p:cSld>
  <p:clrMapOvr>
    <a:masterClrMapping/>
  </p:clrMapOvr>
  <p:transition spd="slow">
    <p:cover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9CAFB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extBox 25">
            <a:extLst>
              <a:ext uri="{FF2B5EF4-FFF2-40B4-BE49-F238E27FC236}">
                <a16:creationId xmlns:a16="http://schemas.microsoft.com/office/drawing/2014/main" id="{50851409-0339-4541-8CDE-5B09F8F4F0F7}"/>
              </a:ext>
            </a:extLst>
          </p:cNvPr>
          <p:cNvSpPr txBox="1"/>
          <p:nvPr/>
        </p:nvSpPr>
        <p:spPr>
          <a:xfrm>
            <a:off x="289683" y="741790"/>
            <a:ext cx="4149402" cy="4493538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2200" dirty="0">
                <a:latin typeface="+mj-lt"/>
                <a:cs typeface="Arial" panose="020B0604020202020204" pitchFamily="34" charset="0"/>
              </a:rPr>
              <a:t>PLACE TEST LEADS WITH ALLIGATOR CLIPS IN THE BREAD BOARD. </a:t>
            </a:r>
          </a:p>
          <a:p>
            <a:pPr algn="ctr"/>
            <a:endParaRPr lang="en-US" sz="2200" dirty="0">
              <a:latin typeface="+mj-lt"/>
              <a:cs typeface="Arial" panose="020B0604020202020204" pitchFamily="34" charset="0"/>
            </a:endParaRPr>
          </a:p>
          <a:p>
            <a:pPr algn="ctr"/>
            <a:r>
              <a:rPr lang="en-US" sz="2200" dirty="0">
                <a:latin typeface="+mj-lt"/>
                <a:cs typeface="Arial" panose="020B0604020202020204" pitchFamily="34" charset="0"/>
              </a:rPr>
              <a:t>ADD TEST LEADS TO HOLES F2, F4, AND F6. THESE TEST LEADS CARRY A POSITIVE CHARGE.</a:t>
            </a:r>
          </a:p>
          <a:p>
            <a:pPr algn="ctr"/>
            <a:endParaRPr lang="en-US" sz="2200" dirty="0">
              <a:latin typeface="+mj-lt"/>
              <a:cs typeface="Arial" panose="020B0604020202020204" pitchFamily="34" charset="0"/>
            </a:endParaRPr>
          </a:p>
          <a:p>
            <a:pPr algn="ctr"/>
            <a:r>
              <a:rPr lang="en-US" sz="2200" dirty="0">
                <a:latin typeface="+mj-lt"/>
                <a:cs typeface="Arial" panose="020B0604020202020204" pitchFamily="34" charset="0"/>
              </a:rPr>
              <a:t>ADD TEST LEADS TO THE THE NEGATIVE RAIL ON THE LEFT SIDE OF THE BREADBOARD. THESE TEST LEADS CARRY A NEGATIVE CHARGE. </a:t>
            </a:r>
          </a:p>
        </p:txBody>
      </p:sp>
      <p:pic>
        <p:nvPicPr>
          <p:cNvPr id="4" name="Picture 3" descr="A picture containing chart&#10;&#10;Description automatically generated">
            <a:extLst>
              <a:ext uri="{FF2B5EF4-FFF2-40B4-BE49-F238E27FC236}">
                <a16:creationId xmlns:a16="http://schemas.microsoft.com/office/drawing/2014/main" id="{59F05600-390E-C546-A726-5FE6F37C39E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21515" y="350633"/>
            <a:ext cx="7307696" cy="6156734"/>
          </a:xfrm>
          <a:prstGeom prst="rect">
            <a:avLst/>
          </a:prstGeom>
        </p:spPr>
      </p:pic>
      <p:sp>
        <p:nvSpPr>
          <p:cNvPr id="6" name="Oval 5">
            <a:extLst>
              <a:ext uri="{FF2B5EF4-FFF2-40B4-BE49-F238E27FC236}">
                <a16:creationId xmlns:a16="http://schemas.microsoft.com/office/drawing/2014/main" id="{0441651E-3159-C541-BA9B-8643ED27CD5A}"/>
              </a:ext>
            </a:extLst>
          </p:cNvPr>
          <p:cNvSpPr/>
          <p:nvPr/>
        </p:nvSpPr>
        <p:spPr>
          <a:xfrm>
            <a:off x="4022396" y="4021940"/>
            <a:ext cx="2734026" cy="2728743"/>
          </a:xfrm>
          <a:prstGeom prst="ellipse">
            <a:avLst/>
          </a:prstGeom>
          <a:blipFill>
            <a:blip r:embed="rId4"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99828682"/>
      </p:ext>
    </p:extLst>
  </p:cSld>
  <p:clrMapOvr>
    <a:masterClrMapping/>
  </p:clrMapOvr>
  <p:transition spd="slow">
    <p:cover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9CAFB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extBox 25">
            <a:extLst>
              <a:ext uri="{FF2B5EF4-FFF2-40B4-BE49-F238E27FC236}">
                <a16:creationId xmlns:a16="http://schemas.microsoft.com/office/drawing/2014/main" id="{50851409-0339-4541-8CDE-5B09F8F4F0F7}"/>
              </a:ext>
            </a:extLst>
          </p:cNvPr>
          <p:cNvSpPr txBox="1"/>
          <p:nvPr/>
        </p:nvSpPr>
        <p:spPr>
          <a:xfrm>
            <a:off x="289683" y="365616"/>
            <a:ext cx="4657034" cy="1785104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2200" dirty="0">
                <a:latin typeface="+mj-lt"/>
              </a:rPr>
              <a:t>CONNECT THE TEST LEADS TO THE HEN HOUSE. POSITIVE TO POSITIVE. NEGATIVE TO NEGATIVE. PIN 2 AND PIN 4 WILL CONTROL LIGHTS AND PIN 6 WILL CONTROL THE FAN. </a:t>
            </a:r>
            <a:endParaRPr lang="en-US" sz="2000" dirty="0">
              <a:latin typeface="+mj-lt"/>
            </a:endParaRPr>
          </a:p>
        </p:txBody>
      </p:sp>
      <p:pic>
        <p:nvPicPr>
          <p:cNvPr id="4" name="Picture 3" descr="A picture containing chart&#10;&#10;Description automatically generated">
            <a:extLst>
              <a:ext uri="{FF2B5EF4-FFF2-40B4-BE49-F238E27FC236}">
                <a16:creationId xmlns:a16="http://schemas.microsoft.com/office/drawing/2014/main" id="{59F05600-390E-C546-A726-5FE6F37C39E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9683" y="2520822"/>
            <a:ext cx="4657034" cy="3923551"/>
          </a:xfrm>
          <a:prstGeom prst="rect">
            <a:avLst/>
          </a:prstGeom>
        </p:spPr>
      </p:pic>
      <p:sp>
        <p:nvSpPr>
          <p:cNvPr id="2" name="Right Arrow 1">
            <a:extLst>
              <a:ext uri="{FF2B5EF4-FFF2-40B4-BE49-F238E27FC236}">
                <a16:creationId xmlns:a16="http://schemas.microsoft.com/office/drawing/2014/main" id="{D8E29E5B-20E7-2B43-B7A5-D196A041BD20}"/>
              </a:ext>
            </a:extLst>
          </p:cNvPr>
          <p:cNvSpPr/>
          <p:nvPr/>
        </p:nvSpPr>
        <p:spPr>
          <a:xfrm rot="10096498">
            <a:off x="1744903" y="2810380"/>
            <a:ext cx="1089060" cy="328773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48E24155-928A-0C41-B487-0005DAE5DFE2}"/>
              </a:ext>
            </a:extLst>
          </p:cNvPr>
          <p:cNvSpPr/>
          <p:nvPr/>
        </p:nvSpPr>
        <p:spPr>
          <a:xfrm>
            <a:off x="2659794" y="2369217"/>
            <a:ext cx="2564278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5400" b="0" cap="none" spc="0" dirty="0">
                <a:ln w="0">
                  <a:solidFill>
                    <a:schemeClr val="tx1"/>
                  </a:solidFill>
                </a:ln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Positive</a:t>
            </a:r>
          </a:p>
        </p:txBody>
      </p:sp>
      <p:sp>
        <p:nvSpPr>
          <p:cNvPr id="6" name="Right Arrow 5">
            <a:extLst>
              <a:ext uri="{FF2B5EF4-FFF2-40B4-BE49-F238E27FC236}">
                <a16:creationId xmlns:a16="http://schemas.microsoft.com/office/drawing/2014/main" id="{26A7A30B-FE8E-9043-9B96-95E31D6BD4C5}"/>
              </a:ext>
            </a:extLst>
          </p:cNvPr>
          <p:cNvSpPr/>
          <p:nvPr/>
        </p:nvSpPr>
        <p:spPr>
          <a:xfrm rot="16381163">
            <a:off x="142520" y="4210762"/>
            <a:ext cx="1089060" cy="328773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3FA75C4C-83E6-FD49-9CA6-88B98B3A40CA}"/>
              </a:ext>
            </a:extLst>
          </p:cNvPr>
          <p:cNvSpPr/>
          <p:nvPr/>
        </p:nvSpPr>
        <p:spPr>
          <a:xfrm>
            <a:off x="289683" y="4927582"/>
            <a:ext cx="2650662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0" cap="none" spc="0" dirty="0">
                <a:ln w="0">
                  <a:solidFill>
                    <a:schemeClr val="tx1"/>
                  </a:solidFill>
                </a:ln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Negative</a:t>
            </a:r>
          </a:p>
        </p:txBody>
      </p:sp>
      <p:pic>
        <p:nvPicPr>
          <p:cNvPr id="8" name="Picture 7" descr="A picture containing text, floor, indoor, wooden&#10;&#10;Description automatically generated">
            <a:extLst>
              <a:ext uri="{FF2B5EF4-FFF2-40B4-BE49-F238E27FC236}">
                <a16:creationId xmlns:a16="http://schemas.microsoft.com/office/drawing/2014/main" id="{06976102-BB2C-D84A-B4F1-E90CEF46633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334000" y="0"/>
            <a:ext cx="6858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52526644"/>
      </p:ext>
    </p:extLst>
  </p:cSld>
  <p:clrMapOvr>
    <a:masterClrMapping/>
  </p:clrMapOvr>
  <p:transition spd="slow">
    <p:cover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9CAFB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extBox 25">
            <a:extLst>
              <a:ext uri="{FF2B5EF4-FFF2-40B4-BE49-F238E27FC236}">
                <a16:creationId xmlns:a16="http://schemas.microsoft.com/office/drawing/2014/main" id="{50851409-0339-4541-8CDE-5B09F8F4F0F7}"/>
              </a:ext>
            </a:extLst>
          </p:cNvPr>
          <p:cNvSpPr txBox="1"/>
          <p:nvPr/>
        </p:nvSpPr>
        <p:spPr>
          <a:xfrm>
            <a:off x="231810" y="2536448"/>
            <a:ext cx="4803178" cy="1785104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2200" dirty="0"/>
              <a:t>ADD POWER TO THE ARDUINO.  </a:t>
            </a:r>
          </a:p>
          <a:p>
            <a:pPr algn="ctr"/>
            <a:endParaRPr lang="en-US" sz="2200" dirty="0"/>
          </a:p>
          <a:p>
            <a:pPr algn="ctr"/>
            <a:r>
              <a:rPr lang="en-US" sz="2200" dirty="0"/>
              <a:t>ONCE THE ARDUINO HAS POWER THE HEN HOUSE LIGHTS AND FANS WILL TURN ON AND OFF. </a:t>
            </a:r>
          </a:p>
        </p:txBody>
      </p:sp>
      <p:pic>
        <p:nvPicPr>
          <p:cNvPr id="8" name="Picture 7" descr="A picture containing text, floor, indoor, wooden&#10;&#10;Description automatically generated">
            <a:extLst>
              <a:ext uri="{FF2B5EF4-FFF2-40B4-BE49-F238E27FC236}">
                <a16:creationId xmlns:a16="http://schemas.microsoft.com/office/drawing/2014/main" id="{3644036F-576B-F549-86A8-5BBD152723A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34000" y="0"/>
            <a:ext cx="6858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1503345"/>
      </p:ext>
    </p:extLst>
  </p:cSld>
  <p:clrMapOvr>
    <a:masterClrMapping/>
  </p:clrMapOvr>
  <p:transition spd="slow">
    <p:cover/>
  </p:transition>
</p:sld>
</file>

<file path=ppt/theme/theme1.xml><?xml version="1.0" encoding="utf-8"?>
<a:theme xmlns:a="http://schemas.openxmlformats.org/drawingml/2006/main" name="Parcel">
  <a:themeElements>
    <a:clrScheme name="Parcel">
      <a:dk1>
        <a:srgbClr val="000000"/>
      </a:dk1>
      <a:lt1>
        <a:srgbClr val="FFFFFF"/>
      </a:lt1>
      <a:dk2>
        <a:srgbClr val="4A5356"/>
      </a:dk2>
      <a:lt2>
        <a:srgbClr val="E8E3CE"/>
      </a:lt2>
      <a:accent1>
        <a:srgbClr val="F6A21D"/>
      </a:accent1>
      <a:accent2>
        <a:srgbClr val="9BAFB5"/>
      </a:accent2>
      <a:accent3>
        <a:srgbClr val="C96731"/>
      </a:accent3>
      <a:accent4>
        <a:srgbClr val="9CA383"/>
      </a:accent4>
      <a:accent5>
        <a:srgbClr val="87795D"/>
      </a:accent5>
      <a:accent6>
        <a:srgbClr val="A0988C"/>
      </a:accent6>
      <a:hlink>
        <a:srgbClr val="00B0F0"/>
      </a:hlink>
      <a:folHlink>
        <a:srgbClr val="738F97"/>
      </a:folHlink>
    </a:clrScheme>
    <a:fontScheme name="Parcel">
      <a:majorFont>
        <a:latin typeface="Gill Sans MT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Parcel">
      <a: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107000"/>
                <a:lumMod val="103000"/>
              </a:schemeClr>
            </a:gs>
            <a:gs pos="100000">
              <a:schemeClr val="phClr">
                <a:tint val="82000"/>
                <a:satMod val="109000"/>
                <a:lumMod val="103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7000"/>
                <a:satMod val="100000"/>
                <a:lumMod val="102000"/>
              </a:schemeClr>
            </a:gs>
            <a:gs pos="50000">
              <a:schemeClr val="phClr">
                <a:shade val="100000"/>
                <a:satMod val="103000"/>
                <a:lumMod val="100000"/>
              </a:schemeClr>
            </a:gs>
            <a:gs pos="100000">
              <a:schemeClr val="phClr">
                <a:shade val="93000"/>
                <a:satMod val="11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317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5880" dist="15240" dir="5400000" algn="ctr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rightRoom" dir="tl"/>
          </a:scene3d>
          <a:sp3d prstMaterial="dkEdge">
            <a:bevelT w="0" h="0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7000"/>
                <a:shade val="100000"/>
                <a:satMod val="185000"/>
                <a:lumMod val="120000"/>
              </a:schemeClr>
            </a:gs>
            <a:gs pos="100000">
              <a:schemeClr val="phClr">
                <a:tint val="96000"/>
                <a:shade val="95000"/>
                <a:satMod val="215000"/>
                <a:lumMod val="80000"/>
              </a:schemeClr>
            </a:gs>
          </a:gsLst>
          <a:path path="circle">
            <a:fillToRect l="50000" t="55000" r="125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arcel" id="{8BEC4385-4EB9-4D53-BFB5-0EA123736B6D}" vid="{4DB32801-28C0-48B0-8C1D-A9A58613615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8274</TotalTime>
  <Words>515</Words>
  <Application>Microsoft Macintosh PowerPoint</Application>
  <PresentationFormat>Widescreen</PresentationFormat>
  <Paragraphs>74</Paragraphs>
  <Slides>17</Slides>
  <Notes>17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21" baseType="lpstr">
      <vt:lpstr>Arial</vt:lpstr>
      <vt:lpstr>Calibri</vt:lpstr>
      <vt:lpstr>Gill Sans MT</vt:lpstr>
      <vt:lpstr>Parcel</vt:lpstr>
      <vt:lpstr>Arduino Microcontroller for a model Hen-House</vt:lpstr>
      <vt:lpstr>Kit* Materials</vt:lpstr>
      <vt:lpstr>new to working with Arduino?</vt:lpstr>
      <vt:lpstr>THIS EXAMPLE USES A SIMPLE BLINK PROGRAM TO CONTROL THE LIGHTS AND FANS ON A MODEL HEN HOUSE.</vt:lpstr>
      <vt:lpstr>ATTACH THE BREADBOARD AND ARDUINO REDBOARD TO THE BLACK HOLDER. </vt:lpstr>
      <vt:lpstr>Program the Arduino</vt:lpstr>
      <vt:lpstr>download Arduino IDE HTTPS://WWW.ARDUINO.CC/EN/MAIN/SOFTWARE</vt:lpstr>
      <vt:lpstr>start a new program   File&gt; New</vt:lpstr>
      <vt:lpstr>Select the Type of Arduino Board You are using  tools &gt; Board &gt;Arduino AVR Boards&gt; Arduino Uno</vt:lpstr>
      <vt:lpstr>Write a Program  the example program is a simple blink program with three outputs.</vt:lpstr>
      <vt:lpstr>Verify the program by clicking on the button with a checkmark</vt:lpstr>
      <vt:lpstr>Connect the microcontroller to the computer Using the red USB Mini-B Cable  tools&gt; Port&gt;  USB serial port</vt:lpstr>
      <vt:lpstr>Upload the program to the RedBoard  Disconnect the Redboard from the computer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Building an Arduino controlled Relay  With a two prong  extension cord</dc:title>
  <dc:creator>Alisha Hill</dc:creator>
  <cp:lastModifiedBy>Alisha Hill</cp:lastModifiedBy>
  <cp:revision>18</cp:revision>
  <cp:lastPrinted>2022-03-26T00:41:30Z</cp:lastPrinted>
  <dcterms:created xsi:type="dcterms:W3CDTF">2019-01-05T16:43:10Z</dcterms:created>
  <dcterms:modified xsi:type="dcterms:W3CDTF">2022-05-24T21:42:39Z</dcterms:modified>
</cp:coreProperties>
</file>